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60" r:id="rId5"/>
    <p:sldId id="261" r:id="rId6"/>
    <p:sldId id="262" r:id="rId7"/>
    <p:sldId id="263" r:id="rId8"/>
    <p:sldId id="25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0"/>
  </p:normalViewPr>
  <p:slideViewPr>
    <p:cSldViewPr snapToGrid="0" snapToObjects="1">
      <p:cViewPr varScale="1">
        <p:scale>
          <a:sx n="107" d="100"/>
          <a:sy n="107" d="100"/>
        </p:scale>
        <p:origin x="736"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1FED9F-4B1B-4560-954C-48117668996E}"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75CFD9F7-1117-47EC-B0A8-BC9FD1F35F2A}">
      <dgm:prSet/>
      <dgm:spPr/>
      <dgm:t>
        <a:bodyPr/>
        <a:lstStyle/>
        <a:p>
          <a:pPr rtl="0"/>
          <a:r>
            <a:rPr lang="en-US"/>
            <a:t>The </a:t>
          </a:r>
          <a:r>
            <a:rPr lang="en-US">
              <a:latin typeface="Calibri Light" panose="020F0302020204030204"/>
            </a:rPr>
            <a:t>secondary</a:t>
          </a:r>
          <a:r>
            <a:rPr lang="en-US"/>
            <a:t> audience that we are aiming to reach are</a:t>
          </a:r>
          <a:r>
            <a:rPr lang="en-US">
              <a:latin typeface="Calibri Light" panose="020F0302020204030204"/>
            </a:rPr>
            <a:t> people</a:t>
          </a:r>
          <a:r>
            <a:rPr lang="en-US"/>
            <a:t> </a:t>
          </a:r>
          <a:r>
            <a:rPr lang="en-US">
              <a:latin typeface="Calibri Light" panose="020F0302020204030204"/>
            </a:rPr>
            <a:t>who are</a:t>
          </a:r>
          <a:r>
            <a:rPr lang="en-US"/>
            <a:t> not directly affected </a:t>
          </a:r>
          <a:r>
            <a:rPr lang="en-US">
              <a:latin typeface="Calibri Light" panose="020F0302020204030204"/>
            </a:rPr>
            <a:t> </a:t>
          </a:r>
          <a:r>
            <a:rPr lang="en-US"/>
            <a:t>by the </a:t>
          </a:r>
          <a:r>
            <a:rPr lang="en-US">
              <a:latin typeface="Calibri Light" panose="020F0302020204030204"/>
            </a:rPr>
            <a:t>Covid-19</a:t>
          </a:r>
          <a:r>
            <a:rPr lang="en-US"/>
            <a:t> virus</a:t>
          </a:r>
          <a:r>
            <a:rPr lang="en-US">
              <a:latin typeface="Calibri Light" panose="020F0302020204030204"/>
            </a:rPr>
            <a:t> but those who make Covid related materials such as doctor and scientist who makes the vaccines such as Pfizer, </a:t>
          </a:r>
          <a:r>
            <a:rPr lang="en-US" err="1">
              <a:latin typeface="Calibri Light" panose="020F0302020204030204"/>
            </a:rPr>
            <a:t>Moderna</a:t>
          </a:r>
          <a:r>
            <a:rPr lang="en-US">
              <a:latin typeface="Calibri Light" panose="020F0302020204030204"/>
            </a:rPr>
            <a:t> and Johnson &amp; Johnson, mask manufacturers, Covid vaccine test kits creators and those who have a lot of knowledge or experience to share.</a:t>
          </a:r>
          <a:r>
            <a:rPr lang="en-US"/>
            <a:t> </a:t>
          </a:r>
          <a:r>
            <a:rPr lang="en-US">
              <a:latin typeface="Calibri Light" panose="020F0302020204030204"/>
            </a:rPr>
            <a:t> Our secondary audience includes anti mask enforcers such as Caleb</a:t>
          </a:r>
          <a:r>
            <a:rPr lang="en-US"/>
            <a:t> Wallace, a leader in the anti-mask movement in central Texas, </a:t>
          </a:r>
          <a:r>
            <a:rPr lang="en-US">
              <a:latin typeface="Calibri Light" panose="020F0302020204030204"/>
            </a:rPr>
            <a:t>who became</a:t>
          </a:r>
          <a:r>
            <a:rPr lang="en-US"/>
            <a:t> infected with the coronavirus and has been in an intensive care unit</a:t>
          </a:r>
        </a:p>
      </dgm:t>
    </dgm:pt>
    <dgm:pt modelId="{8203E873-F2E5-4D6C-BB39-1D83465A8EDF}" type="parTrans" cxnId="{5657D3EC-75FD-4F76-9D78-628D0ACA5F53}">
      <dgm:prSet/>
      <dgm:spPr/>
      <dgm:t>
        <a:bodyPr/>
        <a:lstStyle/>
        <a:p>
          <a:endParaRPr lang="en-US"/>
        </a:p>
      </dgm:t>
    </dgm:pt>
    <dgm:pt modelId="{94FDD549-884A-4200-9AF2-1A96DDCFEFB1}" type="sibTrans" cxnId="{5657D3EC-75FD-4F76-9D78-628D0ACA5F53}">
      <dgm:prSet/>
      <dgm:spPr/>
      <dgm:t>
        <a:bodyPr/>
        <a:lstStyle/>
        <a:p>
          <a:endParaRPr lang="en-US"/>
        </a:p>
      </dgm:t>
    </dgm:pt>
    <dgm:pt modelId="{DAAF54CA-08E5-44E3-8DE3-B5DC444814B3}" type="pres">
      <dgm:prSet presAssocID="{9F1FED9F-4B1B-4560-954C-48117668996E}" presName="linear" presStyleCnt="0">
        <dgm:presLayoutVars>
          <dgm:animLvl val="lvl"/>
          <dgm:resizeHandles val="exact"/>
        </dgm:presLayoutVars>
      </dgm:prSet>
      <dgm:spPr/>
    </dgm:pt>
    <dgm:pt modelId="{4D852CB2-86C3-4777-A857-0B6F3770B99D}" type="pres">
      <dgm:prSet presAssocID="{75CFD9F7-1117-47EC-B0A8-BC9FD1F35F2A}" presName="parentText" presStyleLbl="node1" presStyleIdx="0" presStyleCnt="1">
        <dgm:presLayoutVars>
          <dgm:chMax val="0"/>
          <dgm:bulletEnabled val="1"/>
        </dgm:presLayoutVars>
      </dgm:prSet>
      <dgm:spPr/>
    </dgm:pt>
  </dgm:ptLst>
  <dgm:cxnLst>
    <dgm:cxn modelId="{E90771D9-E9AB-49EC-B9D1-93643AD5469F}" type="presOf" srcId="{75CFD9F7-1117-47EC-B0A8-BC9FD1F35F2A}" destId="{4D852CB2-86C3-4777-A857-0B6F3770B99D}" srcOrd="0" destOrd="0" presId="urn:microsoft.com/office/officeart/2005/8/layout/vList2"/>
    <dgm:cxn modelId="{F4362EDA-7A60-457F-B978-2EA86504CC01}" type="presOf" srcId="{9F1FED9F-4B1B-4560-954C-48117668996E}" destId="{DAAF54CA-08E5-44E3-8DE3-B5DC444814B3}" srcOrd="0" destOrd="0" presId="urn:microsoft.com/office/officeart/2005/8/layout/vList2"/>
    <dgm:cxn modelId="{5657D3EC-75FD-4F76-9D78-628D0ACA5F53}" srcId="{9F1FED9F-4B1B-4560-954C-48117668996E}" destId="{75CFD9F7-1117-47EC-B0A8-BC9FD1F35F2A}" srcOrd="0" destOrd="0" parTransId="{8203E873-F2E5-4D6C-BB39-1D83465A8EDF}" sibTransId="{94FDD549-884A-4200-9AF2-1A96DDCFEFB1}"/>
    <dgm:cxn modelId="{50FB9384-D59A-4961-A9B3-4E852C9FFBCD}" type="presParOf" srcId="{DAAF54CA-08E5-44E3-8DE3-B5DC444814B3}" destId="{4D852CB2-86C3-4777-A857-0B6F3770B99D}"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D852CB2-86C3-4777-A857-0B6F3770B99D}">
      <dsp:nvSpPr>
        <dsp:cNvPr id="0" name=""/>
        <dsp:cNvSpPr/>
      </dsp:nvSpPr>
      <dsp:spPr>
        <a:xfrm>
          <a:off x="0" y="257137"/>
          <a:ext cx="5744684" cy="42120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rtl="0">
            <a:lnSpc>
              <a:spcPct val="90000"/>
            </a:lnSpc>
            <a:spcBef>
              <a:spcPct val="0"/>
            </a:spcBef>
            <a:spcAft>
              <a:spcPct val="35000"/>
            </a:spcAft>
            <a:buNone/>
          </a:pPr>
          <a:r>
            <a:rPr lang="en-US" sz="2000" kern="1200"/>
            <a:t>The </a:t>
          </a:r>
          <a:r>
            <a:rPr lang="en-US" sz="2000" kern="1200">
              <a:latin typeface="Calibri Light" panose="020F0302020204030204"/>
            </a:rPr>
            <a:t>secondary</a:t>
          </a:r>
          <a:r>
            <a:rPr lang="en-US" sz="2000" kern="1200"/>
            <a:t> audience that we are aiming to reach are</a:t>
          </a:r>
          <a:r>
            <a:rPr lang="en-US" sz="2000" kern="1200">
              <a:latin typeface="Calibri Light" panose="020F0302020204030204"/>
            </a:rPr>
            <a:t> people</a:t>
          </a:r>
          <a:r>
            <a:rPr lang="en-US" sz="2000" kern="1200"/>
            <a:t> </a:t>
          </a:r>
          <a:r>
            <a:rPr lang="en-US" sz="2000" kern="1200">
              <a:latin typeface="Calibri Light" panose="020F0302020204030204"/>
            </a:rPr>
            <a:t>who are</a:t>
          </a:r>
          <a:r>
            <a:rPr lang="en-US" sz="2000" kern="1200"/>
            <a:t> not directly affected </a:t>
          </a:r>
          <a:r>
            <a:rPr lang="en-US" sz="2000" kern="1200">
              <a:latin typeface="Calibri Light" panose="020F0302020204030204"/>
            </a:rPr>
            <a:t> </a:t>
          </a:r>
          <a:r>
            <a:rPr lang="en-US" sz="2000" kern="1200"/>
            <a:t>by the </a:t>
          </a:r>
          <a:r>
            <a:rPr lang="en-US" sz="2000" kern="1200">
              <a:latin typeface="Calibri Light" panose="020F0302020204030204"/>
            </a:rPr>
            <a:t>Covid-19</a:t>
          </a:r>
          <a:r>
            <a:rPr lang="en-US" sz="2000" kern="1200"/>
            <a:t> virus</a:t>
          </a:r>
          <a:r>
            <a:rPr lang="en-US" sz="2000" kern="1200">
              <a:latin typeface="Calibri Light" panose="020F0302020204030204"/>
            </a:rPr>
            <a:t> but those who make Covid related materials such as doctor and scientist who makes the vaccines such as Pfizer, </a:t>
          </a:r>
          <a:r>
            <a:rPr lang="en-US" sz="2000" kern="1200" err="1">
              <a:latin typeface="Calibri Light" panose="020F0302020204030204"/>
            </a:rPr>
            <a:t>Moderna</a:t>
          </a:r>
          <a:r>
            <a:rPr lang="en-US" sz="2000" kern="1200">
              <a:latin typeface="Calibri Light" panose="020F0302020204030204"/>
            </a:rPr>
            <a:t> and Johnson &amp; Johnson, mask manufacturers, Covid vaccine test kits creators and those who have a lot of knowledge or experience to share.</a:t>
          </a:r>
          <a:r>
            <a:rPr lang="en-US" sz="2000" kern="1200"/>
            <a:t> </a:t>
          </a:r>
          <a:r>
            <a:rPr lang="en-US" sz="2000" kern="1200">
              <a:latin typeface="Calibri Light" panose="020F0302020204030204"/>
            </a:rPr>
            <a:t> Our secondary audience includes anti mask enforcers such as Caleb</a:t>
          </a:r>
          <a:r>
            <a:rPr lang="en-US" sz="2000" kern="1200"/>
            <a:t> Wallace, a leader in the anti-mask movement in central Texas, </a:t>
          </a:r>
          <a:r>
            <a:rPr lang="en-US" sz="2000" kern="1200">
              <a:latin typeface="Calibri Light" panose="020F0302020204030204"/>
            </a:rPr>
            <a:t>who became</a:t>
          </a:r>
          <a:r>
            <a:rPr lang="en-US" sz="2000" kern="1200"/>
            <a:t> infected with the coronavirus and has been in an intensive care unit</a:t>
          </a:r>
        </a:p>
      </dsp:txBody>
      <dsp:txXfrm>
        <a:off x="205613" y="462750"/>
        <a:ext cx="5333458" cy="380077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jpeg>
</file>

<file path=ppt/media/image4.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4/26/22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4/26/22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4/26/22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4/26/22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4/26/22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63F5877B-98C7-49DD-83AB-0F6F57CB6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2" name="Freeform: Shape 31">
            <a:extLst>
              <a:ext uri="{FF2B5EF4-FFF2-40B4-BE49-F238E27FC236}">
                <a16:creationId xmlns:a16="http://schemas.microsoft.com/office/drawing/2014/main" id="{4EA91930-66BC-4C41-B4F5-C31EB216F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45815" cy="6858000"/>
          </a:xfrm>
          <a:custGeom>
            <a:avLst/>
            <a:gdLst>
              <a:gd name="connsiteX0" fmla="*/ 0 w 3945815"/>
              <a:gd name="connsiteY0" fmla="*/ 0 h 6858000"/>
              <a:gd name="connsiteX1" fmla="*/ 3138662 w 3945815"/>
              <a:gd name="connsiteY1" fmla="*/ 0 h 6858000"/>
              <a:gd name="connsiteX2" fmla="*/ 3275260 w 3945815"/>
              <a:gd name="connsiteY2" fmla="*/ 267438 h 6858000"/>
              <a:gd name="connsiteX3" fmla="*/ 3945815 w 3945815"/>
              <a:gd name="connsiteY3" fmla="*/ 3481388 h 6858000"/>
              <a:gd name="connsiteX4" fmla="*/ 3275260 w 3945815"/>
              <a:gd name="connsiteY4" fmla="*/ 6695338 h 6858000"/>
              <a:gd name="connsiteX5" fmla="*/ 3192177 w 3945815"/>
              <a:gd name="connsiteY5" fmla="*/ 6858000 h 6858000"/>
              <a:gd name="connsiteX6" fmla="*/ 0 w 3945815"/>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45815" h="6858000">
                <a:moveTo>
                  <a:pt x="0" y="0"/>
                </a:moveTo>
                <a:lnTo>
                  <a:pt x="3138662" y="0"/>
                </a:lnTo>
                <a:lnTo>
                  <a:pt x="3275260" y="267438"/>
                </a:lnTo>
                <a:cubicBezTo>
                  <a:pt x="3698614" y="1184879"/>
                  <a:pt x="3945815" y="2290869"/>
                  <a:pt x="3945815" y="3481388"/>
                </a:cubicBezTo>
                <a:cubicBezTo>
                  <a:pt x="3945815" y="4671908"/>
                  <a:pt x="3698614" y="5777898"/>
                  <a:pt x="3275260" y="6695338"/>
                </a:cubicBezTo>
                <a:lnTo>
                  <a:pt x="3192177"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4" name="Freeform: Shape 33">
            <a:extLst>
              <a:ext uri="{FF2B5EF4-FFF2-40B4-BE49-F238E27FC236}">
                <a16:creationId xmlns:a16="http://schemas.microsoft.com/office/drawing/2014/main" id="{6313CF8F-B436-401E-9575-DE0F8E8B5B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936670" cy="6858000"/>
          </a:xfrm>
          <a:custGeom>
            <a:avLst/>
            <a:gdLst>
              <a:gd name="connsiteX0" fmla="*/ 0 w 3936670"/>
              <a:gd name="connsiteY0" fmla="*/ 0 h 6858000"/>
              <a:gd name="connsiteX1" fmla="*/ 3129517 w 3936670"/>
              <a:gd name="connsiteY1" fmla="*/ 0 h 6858000"/>
              <a:gd name="connsiteX2" fmla="*/ 3266115 w 3936670"/>
              <a:gd name="connsiteY2" fmla="*/ 267438 h 6858000"/>
              <a:gd name="connsiteX3" fmla="*/ 3936670 w 3936670"/>
              <a:gd name="connsiteY3" fmla="*/ 3481388 h 6858000"/>
              <a:gd name="connsiteX4" fmla="*/ 3266115 w 3936670"/>
              <a:gd name="connsiteY4" fmla="*/ 6695338 h 6858000"/>
              <a:gd name="connsiteX5" fmla="*/ 3183032 w 3936670"/>
              <a:gd name="connsiteY5" fmla="*/ 6858000 h 6858000"/>
              <a:gd name="connsiteX6" fmla="*/ 0 w 39366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6670" h="6858000">
                <a:moveTo>
                  <a:pt x="0" y="0"/>
                </a:moveTo>
                <a:lnTo>
                  <a:pt x="3129517" y="0"/>
                </a:lnTo>
                <a:lnTo>
                  <a:pt x="3266115" y="267438"/>
                </a:lnTo>
                <a:cubicBezTo>
                  <a:pt x="3689469" y="1184879"/>
                  <a:pt x="3936670" y="2290869"/>
                  <a:pt x="3936670" y="3481388"/>
                </a:cubicBezTo>
                <a:cubicBezTo>
                  <a:pt x="3936670" y="4671908"/>
                  <a:pt x="3689469" y="5777898"/>
                  <a:pt x="3266115" y="6695338"/>
                </a:cubicBezTo>
                <a:lnTo>
                  <a:pt x="3183032"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84EA7DD-9318-45D3-9237-6C1CC964A2AA}"/>
              </a:ext>
            </a:extLst>
          </p:cNvPr>
          <p:cNvSpPr>
            <a:spLocks noGrp="1"/>
          </p:cNvSpPr>
          <p:nvPr>
            <p:ph type="ctrTitle"/>
          </p:nvPr>
        </p:nvSpPr>
        <p:spPr>
          <a:xfrm>
            <a:off x="448056" y="681038"/>
            <a:ext cx="2804504" cy="1325563"/>
          </a:xfrm>
        </p:spPr>
        <p:txBody>
          <a:bodyPr vert="horz" lIns="91440" tIns="45720" rIns="91440" bIns="45720" rtlCol="0" anchor="ctr">
            <a:normAutofit/>
          </a:bodyPr>
          <a:lstStyle/>
          <a:p>
            <a:pPr algn="l"/>
            <a:br>
              <a:rPr lang="en-US" sz="2800" kern="1200">
                <a:solidFill>
                  <a:schemeClr val="tx1"/>
                </a:solidFill>
                <a:latin typeface="+mj-lt"/>
                <a:ea typeface="+mj-ea"/>
                <a:cs typeface="+mj-cs"/>
              </a:rPr>
            </a:br>
            <a:endParaRPr lang="en-US" sz="2800" kern="1200">
              <a:solidFill>
                <a:schemeClr val="tx1"/>
              </a:solidFill>
              <a:latin typeface="+mj-lt"/>
              <a:ea typeface="+mj-ea"/>
              <a:cs typeface="+mj-cs"/>
            </a:endParaRPr>
          </a:p>
        </p:txBody>
      </p:sp>
      <p:sp>
        <p:nvSpPr>
          <p:cNvPr id="36" name="Rectangle 35">
            <a:extLst>
              <a:ext uri="{FF2B5EF4-FFF2-40B4-BE49-F238E27FC236}">
                <a16:creationId xmlns:a16="http://schemas.microsoft.com/office/drawing/2014/main" id="{2A38CFE9-C30A-4551-ACCB-D5808FBC39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016867"/>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8" name="Rectangle 37">
            <a:extLst>
              <a:ext uri="{FF2B5EF4-FFF2-40B4-BE49-F238E27FC236}">
                <a16:creationId xmlns:a16="http://schemas.microsoft.com/office/drawing/2014/main" id="{67EF550F-47CE-4FB2-9DAC-12AD835C8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089941"/>
            <a:ext cx="2834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884FF9CD-1BE1-494B-AF42-53904A69E8F7}"/>
              </a:ext>
            </a:extLst>
          </p:cNvPr>
          <p:cNvSpPr txBox="1"/>
          <p:nvPr/>
        </p:nvSpPr>
        <p:spPr>
          <a:xfrm>
            <a:off x="436850" y="5205318"/>
            <a:ext cx="2804504" cy="3918792"/>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r>
              <a:rPr lang="en-US">
                <a:ea typeface="+mn-lt"/>
                <a:cs typeface="+mn-lt"/>
              </a:rPr>
              <a:t>Group Members</a:t>
            </a:r>
            <a:endParaRPr lang="en-US">
              <a:cs typeface="Calibri" panose="020F0502020204030204"/>
            </a:endParaRPr>
          </a:p>
          <a:p>
            <a:pPr marL="285750" indent="-285750">
              <a:buFont typeface="Wingdings" panose="020B0604020202020204" pitchFamily="34" charset="0"/>
              <a:buChar char="Ø"/>
            </a:pPr>
            <a:r>
              <a:rPr lang="en-US">
                <a:ea typeface="+mn-lt"/>
                <a:cs typeface="+mn-lt"/>
              </a:rPr>
              <a:t>Demario Asquitt</a:t>
            </a:r>
            <a:endParaRPr lang="en-US"/>
          </a:p>
          <a:p>
            <a:pPr marL="285750" indent="-285750">
              <a:buFont typeface="Wingdings" panose="020B0604020202020204" pitchFamily="34" charset="0"/>
              <a:buChar char="Ø"/>
            </a:pPr>
            <a:r>
              <a:rPr lang="en-US">
                <a:ea typeface="+mn-lt"/>
                <a:cs typeface="+mn-lt"/>
              </a:rPr>
              <a:t>Steffi Graham</a:t>
            </a:r>
          </a:p>
          <a:p>
            <a:pPr marL="285750" indent="-285750">
              <a:buFont typeface="Wingdings" panose="020B0604020202020204" pitchFamily="34" charset="0"/>
              <a:buChar char="Ø"/>
            </a:pPr>
            <a:r>
              <a:rPr lang="en-US">
                <a:ea typeface="+mn-lt"/>
                <a:cs typeface="+mn-lt"/>
              </a:rPr>
              <a:t>Jermel Watson</a:t>
            </a:r>
          </a:p>
          <a:p>
            <a:pPr marL="285750" indent="-285750">
              <a:buFont typeface="Wingdings" panose="020B0604020202020204" pitchFamily="34" charset="0"/>
              <a:buChar char="Ø"/>
            </a:pPr>
            <a:r>
              <a:rPr lang="en-US">
                <a:ea typeface="+mn-lt"/>
                <a:cs typeface="+mn-lt"/>
              </a:rPr>
              <a:t>Allan Muir</a:t>
            </a:r>
          </a:p>
          <a:p>
            <a:pPr marL="285750" indent="-285750">
              <a:buFont typeface="Wingdings" panose="020B0604020202020204" pitchFamily="34" charset="0"/>
              <a:buChar char="Ø"/>
            </a:pPr>
            <a:endParaRPr lang="en-US">
              <a:ea typeface="+mn-lt"/>
              <a:cs typeface="+mn-lt"/>
            </a:endParaRPr>
          </a:p>
          <a:p>
            <a:pPr marL="285750" indent="-285750">
              <a:buFont typeface="Arial" panose="020B0604020202020204" pitchFamily="34" charset="0"/>
              <a:buChar char="•"/>
            </a:pPr>
            <a:endParaRPr lang="en-US">
              <a:ea typeface="+mn-lt"/>
              <a:cs typeface="+mn-lt"/>
            </a:endParaRPr>
          </a:p>
          <a:p>
            <a:pPr indent="-228600">
              <a:lnSpc>
                <a:spcPct val="90000"/>
              </a:lnSpc>
              <a:spcAft>
                <a:spcPts val="600"/>
              </a:spcAft>
              <a:buFont typeface="Arial" panose="020B0604020202020204" pitchFamily="34" charset="0"/>
              <a:buChar char="•"/>
            </a:pPr>
            <a:endParaRPr lang="en-US">
              <a:cs typeface="Calibri"/>
            </a:endParaRPr>
          </a:p>
        </p:txBody>
      </p:sp>
      <p:sp>
        <p:nvSpPr>
          <p:cNvPr id="7" name="TextBox 6">
            <a:extLst>
              <a:ext uri="{FF2B5EF4-FFF2-40B4-BE49-F238E27FC236}">
                <a16:creationId xmlns:a16="http://schemas.microsoft.com/office/drawing/2014/main" id="{464E96D1-CE22-4341-B577-15CD1A1E483F}"/>
              </a:ext>
            </a:extLst>
          </p:cNvPr>
          <p:cNvSpPr txBox="1"/>
          <p:nvPr/>
        </p:nvSpPr>
        <p:spPr>
          <a:xfrm>
            <a:off x="4726801" y="1819275"/>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cs typeface="Calibri"/>
            </a:endParaRPr>
          </a:p>
        </p:txBody>
      </p:sp>
      <p:sp>
        <p:nvSpPr>
          <p:cNvPr id="6" name="TextBox 5">
            <a:extLst>
              <a:ext uri="{FF2B5EF4-FFF2-40B4-BE49-F238E27FC236}">
                <a16:creationId xmlns:a16="http://schemas.microsoft.com/office/drawing/2014/main" id="{98DFC02F-2C0A-4139-B955-8BC50094E6D4}"/>
              </a:ext>
            </a:extLst>
          </p:cNvPr>
          <p:cNvSpPr txBox="1"/>
          <p:nvPr/>
        </p:nvSpPr>
        <p:spPr>
          <a:xfrm>
            <a:off x="2144" y="599270"/>
            <a:ext cx="3684494" cy="32624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spcAft>
                <a:spcPts val="600"/>
              </a:spcAft>
            </a:pPr>
            <a:r>
              <a:rPr lang="en-US" sz="2800"/>
              <a:t>Senior Project 1</a:t>
            </a:r>
            <a:endParaRPr lang="en-US"/>
          </a:p>
          <a:p>
            <a:pPr algn="ctr">
              <a:spcAft>
                <a:spcPts val="600"/>
              </a:spcAft>
            </a:pPr>
            <a:r>
              <a:rPr lang="en-US" sz="2000">
                <a:cs typeface="Calibri"/>
              </a:rPr>
              <a:t>Group presentation</a:t>
            </a:r>
          </a:p>
          <a:p>
            <a:pPr algn="ctr"/>
            <a:r>
              <a:rPr lang="en-US">
                <a:ea typeface="+mn-lt"/>
                <a:cs typeface="+mn-lt"/>
              </a:rPr>
              <a:t>February 4th, 2022</a:t>
            </a:r>
          </a:p>
          <a:p>
            <a:pPr algn="ctr">
              <a:spcAft>
                <a:spcPts val="600"/>
              </a:spcAft>
            </a:pPr>
            <a:r>
              <a:rPr lang="en-US">
                <a:cs typeface="Calibri"/>
              </a:rPr>
              <a:t>Professor Yu</a:t>
            </a:r>
            <a:endParaRPr lang="en-US" sz="2000">
              <a:cs typeface="Calibri"/>
            </a:endParaRPr>
          </a:p>
          <a:p>
            <a:pPr algn="ctr"/>
            <a:endParaRPr lang="en-US">
              <a:ea typeface="+mn-lt"/>
              <a:cs typeface="+mn-lt"/>
            </a:endParaRPr>
          </a:p>
          <a:p>
            <a:pPr algn="ctr">
              <a:spcAft>
                <a:spcPts val="600"/>
              </a:spcAft>
            </a:pPr>
            <a:endParaRPr lang="en-US">
              <a:cs typeface="Calibri"/>
            </a:endParaRPr>
          </a:p>
          <a:p>
            <a:pPr algn="ctr">
              <a:spcAft>
                <a:spcPts val="600"/>
              </a:spcAft>
            </a:pPr>
            <a:endParaRPr lang="en-US">
              <a:cs typeface="Calibri"/>
            </a:endParaRPr>
          </a:p>
          <a:p>
            <a:pPr>
              <a:spcAft>
                <a:spcPts val="600"/>
              </a:spcAft>
            </a:pPr>
            <a:endParaRPr lang="en-US">
              <a:cs typeface="Calibri"/>
            </a:endParaRPr>
          </a:p>
          <a:p>
            <a:pPr>
              <a:spcAft>
                <a:spcPts val="600"/>
              </a:spcAft>
            </a:pPr>
            <a:endParaRPr lang="en-US">
              <a:cs typeface="Calibri"/>
            </a:endParaRPr>
          </a:p>
        </p:txBody>
      </p:sp>
      <p:pic>
        <p:nvPicPr>
          <p:cNvPr id="3" name="Picture 2" descr="Magnified view of red and white virus cells">
            <a:extLst>
              <a:ext uri="{FF2B5EF4-FFF2-40B4-BE49-F238E27FC236}">
                <a16:creationId xmlns:a16="http://schemas.microsoft.com/office/drawing/2014/main" id="{DA7C4638-5684-4DB3-90AF-954EBF93FC16}"/>
              </a:ext>
            </a:extLst>
          </p:cNvPr>
          <p:cNvPicPr>
            <a:picLocks noChangeAspect="1"/>
          </p:cNvPicPr>
          <p:nvPr/>
        </p:nvPicPr>
        <p:blipFill rotWithShape="1">
          <a:blip r:embed="rId2"/>
          <a:srcRect l="26575" r="17004" b="-2"/>
          <a:stretch/>
        </p:blipFill>
        <p:spPr>
          <a:xfrm>
            <a:off x="7455462" y="10"/>
            <a:ext cx="473501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8" name="TextBox 7">
            <a:extLst>
              <a:ext uri="{FF2B5EF4-FFF2-40B4-BE49-F238E27FC236}">
                <a16:creationId xmlns:a16="http://schemas.microsoft.com/office/drawing/2014/main" id="{F1B50395-67BC-4157-A75C-732D8E8D871E}"/>
              </a:ext>
            </a:extLst>
          </p:cNvPr>
          <p:cNvSpPr txBox="1"/>
          <p:nvPr/>
        </p:nvSpPr>
        <p:spPr>
          <a:xfrm>
            <a:off x="4687982" y="2357157"/>
            <a:ext cx="3550022"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a:latin typeface="Blackadder ITC"/>
              </a:rPr>
              <a:t>"Everything Covid: One Stop Shop"</a:t>
            </a:r>
            <a:endParaRPr lang="en-US" sz="3200">
              <a:latin typeface="Blackadder ITC"/>
              <a:cs typeface="Calibri"/>
            </a:endParaRPr>
          </a:p>
        </p:txBody>
      </p:sp>
    </p:spTree>
    <p:extLst>
      <p:ext uri="{BB962C8B-B14F-4D97-AF65-F5344CB8AC3E}">
        <p14:creationId xmlns:p14="http://schemas.microsoft.com/office/powerpoint/2010/main" val="1043327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lculus formula">
            <a:extLst>
              <a:ext uri="{FF2B5EF4-FFF2-40B4-BE49-F238E27FC236}">
                <a16:creationId xmlns:a16="http://schemas.microsoft.com/office/drawing/2014/main" id="{56366558-58C2-4711-8AC9-EA27CD6A687D}"/>
              </a:ext>
            </a:extLst>
          </p:cNvPr>
          <p:cNvPicPr>
            <a:picLocks noChangeAspect="1"/>
          </p:cNvPicPr>
          <p:nvPr/>
        </p:nvPicPr>
        <p:blipFill rotWithShape="1">
          <a:blip r:embed="rId2">
            <a:alphaModFix amt="35000"/>
          </a:blip>
          <a:srcRect t="5366" b="10364"/>
          <a:stretch/>
        </p:blipFill>
        <p:spPr>
          <a:xfrm>
            <a:off x="20" y="10"/>
            <a:ext cx="12191980" cy="6857990"/>
          </a:xfrm>
          <a:prstGeom prst="rect">
            <a:avLst/>
          </a:prstGeom>
        </p:spPr>
      </p:pic>
      <p:sp>
        <p:nvSpPr>
          <p:cNvPr id="2" name="Title 1">
            <a:extLst>
              <a:ext uri="{FF2B5EF4-FFF2-40B4-BE49-F238E27FC236}">
                <a16:creationId xmlns:a16="http://schemas.microsoft.com/office/drawing/2014/main" id="{634A91D1-F7BE-4AAE-BE6E-BA74D8478655}"/>
              </a:ext>
            </a:extLst>
          </p:cNvPr>
          <p:cNvSpPr>
            <a:spLocks noGrp="1"/>
          </p:cNvSpPr>
          <p:nvPr>
            <p:ph type="title"/>
          </p:nvPr>
        </p:nvSpPr>
        <p:spPr>
          <a:xfrm>
            <a:off x="356349" y="1065862"/>
            <a:ext cx="4142398" cy="4726276"/>
          </a:xfrm>
        </p:spPr>
        <p:txBody>
          <a:bodyPr>
            <a:normAutofit/>
          </a:bodyPr>
          <a:lstStyle/>
          <a:p>
            <a:pPr algn="r"/>
            <a:r>
              <a:rPr lang="en-US" sz="4000">
                <a:solidFill>
                  <a:srgbClr val="FFFFFF"/>
                </a:solidFill>
                <a:cs typeface="Calibri Light"/>
              </a:rPr>
              <a:t>Tasks assignments</a:t>
            </a:r>
            <a:endParaRPr lang="en-US" sz="4000" err="1">
              <a:solidFill>
                <a:srgbClr val="FFFFFF"/>
              </a:solidFill>
            </a:endParaRPr>
          </a:p>
        </p:txBody>
      </p:sp>
      <p:cxnSp>
        <p:nvCxnSpPr>
          <p:cNvPr id="16" name="Straight Connector 15">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B198535-BA07-477B-9717-1A084CE8E2F4}"/>
              </a:ext>
            </a:extLst>
          </p:cNvPr>
          <p:cNvSpPr>
            <a:spLocks noGrp="1"/>
          </p:cNvSpPr>
          <p:nvPr>
            <p:ph idx="1"/>
          </p:nvPr>
        </p:nvSpPr>
        <p:spPr>
          <a:xfrm>
            <a:off x="5155379" y="1065862"/>
            <a:ext cx="5744685" cy="4726276"/>
          </a:xfrm>
        </p:spPr>
        <p:txBody>
          <a:bodyPr vert="horz" lIns="91440" tIns="45720" rIns="91440" bIns="45720" rtlCol="0" anchor="ctr">
            <a:normAutofit/>
          </a:bodyPr>
          <a:lstStyle/>
          <a:p>
            <a:r>
              <a:rPr lang="en-US" sz="1400">
                <a:solidFill>
                  <a:srgbClr val="FFFFFF"/>
                </a:solidFill>
                <a:ea typeface="+mn-lt"/>
                <a:cs typeface="+mn-lt"/>
              </a:rPr>
              <a:t>Homework #1</a:t>
            </a:r>
            <a:endParaRPr lang="en-US" sz="1400">
              <a:solidFill>
                <a:srgbClr val="FFFFFF"/>
              </a:solidFill>
              <a:cs typeface="Calibri" panose="020F0502020204030204"/>
            </a:endParaRPr>
          </a:p>
          <a:p>
            <a:r>
              <a:rPr lang="en-US" sz="1400">
                <a:solidFill>
                  <a:srgbClr val="FFFFFF"/>
                </a:solidFill>
                <a:ea typeface="+mn-lt"/>
                <a:cs typeface="+mn-lt"/>
              </a:rPr>
              <a:t>Read the rhetoric situation and extended definition reading materials on the course content page at the course Blackboard site. Then write an audience analysis of your candidate capstone project idea to clarify the following points:</a:t>
            </a:r>
            <a:endParaRPr lang="en-US" sz="1400">
              <a:solidFill>
                <a:srgbClr val="FFFFFF"/>
              </a:solidFill>
            </a:endParaRPr>
          </a:p>
          <a:p>
            <a:r>
              <a:rPr lang="en-US" sz="1400">
                <a:solidFill>
                  <a:srgbClr val="FFFFFF"/>
                </a:solidFill>
                <a:ea typeface="+mn-lt"/>
                <a:cs typeface="+mn-lt"/>
              </a:rPr>
              <a:t>Define the following audiences of your project:</a:t>
            </a:r>
            <a:endParaRPr lang="en-US" sz="1400">
              <a:solidFill>
                <a:srgbClr val="FFFFFF"/>
              </a:solidFill>
            </a:endParaRPr>
          </a:p>
          <a:p>
            <a:pPr lvl="1"/>
            <a:endParaRPr lang="en-US" sz="1400">
              <a:solidFill>
                <a:srgbClr val="FFFFFF"/>
              </a:solidFill>
              <a:ea typeface="+mn-lt"/>
              <a:cs typeface="+mn-lt"/>
            </a:endParaRPr>
          </a:p>
          <a:p>
            <a:pPr lvl="1"/>
            <a:r>
              <a:rPr lang="en-US" sz="1400" err="1">
                <a:solidFill>
                  <a:srgbClr val="FFFFFF"/>
                </a:solidFill>
                <a:ea typeface="+mn-lt"/>
                <a:cs typeface="+mn-lt"/>
              </a:rPr>
              <a:t>Jermel</a:t>
            </a:r>
            <a:r>
              <a:rPr lang="en-US" sz="1400">
                <a:solidFill>
                  <a:srgbClr val="FFFFFF"/>
                </a:solidFill>
                <a:ea typeface="+mn-lt"/>
                <a:cs typeface="+mn-lt"/>
              </a:rPr>
              <a:t>- Primary Audience: those people (adoption decision maker) who will adopt the result of your project.</a:t>
            </a:r>
            <a:endParaRPr lang="en-US" sz="1400">
              <a:solidFill>
                <a:srgbClr val="FFFFFF"/>
              </a:solidFill>
              <a:cs typeface="Calibri"/>
            </a:endParaRPr>
          </a:p>
          <a:p>
            <a:pPr marL="457200" lvl="1" indent="0">
              <a:buNone/>
            </a:pPr>
            <a:r>
              <a:rPr lang="en-US" sz="1400">
                <a:solidFill>
                  <a:srgbClr val="FFFFFF"/>
                </a:solidFill>
                <a:ea typeface="+mn-lt"/>
                <a:cs typeface="+mn-lt"/>
              </a:rPr>
              <a:t>Allan/</a:t>
            </a:r>
            <a:r>
              <a:rPr lang="en-US" sz="1400" err="1">
                <a:solidFill>
                  <a:srgbClr val="FFFFFF"/>
                </a:solidFill>
                <a:ea typeface="+mn-lt"/>
                <a:cs typeface="+mn-lt"/>
              </a:rPr>
              <a:t>Jermel</a:t>
            </a:r>
            <a:r>
              <a:rPr lang="en-US" sz="1400">
                <a:solidFill>
                  <a:srgbClr val="FFFFFF"/>
                </a:solidFill>
                <a:ea typeface="+mn-lt"/>
                <a:cs typeface="+mn-lt"/>
              </a:rPr>
              <a:t>-Secondary Audience: those people your primary audience needs in the actual adoption process.</a:t>
            </a:r>
            <a:endParaRPr lang="en-US" sz="1400">
              <a:solidFill>
                <a:srgbClr val="FFFFFF"/>
              </a:solidFill>
              <a:cs typeface="Calibri" panose="020F0502020204030204"/>
            </a:endParaRPr>
          </a:p>
          <a:p>
            <a:pPr marL="457200" lvl="1" indent="0">
              <a:buNone/>
            </a:pPr>
            <a:r>
              <a:rPr lang="en-US" sz="1400">
                <a:solidFill>
                  <a:srgbClr val="FFFFFF"/>
                </a:solidFill>
                <a:ea typeface="+mn-lt"/>
                <a:cs typeface="+mn-lt"/>
              </a:rPr>
              <a:t>Allan/Demario Gatekeepers: individuals who can prevent your project from reaching your primary audience.</a:t>
            </a:r>
            <a:endParaRPr lang="en-US" sz="1400">
              <a:solidFill>
                <a:srgbClr val="FFFFFF"/>
              </a:solidFill>
              <a:cs typeface="Calibri" panose="020F0502020204030204"/>
            </a:endParaRPr>
          </a:p>
          <a:p>
            <a:pPr marL="457200" lvl="1" indent="0">
              <a:buNone/>
            </a:pPr>
            <a:r>
              <a:rPr lang="en-US" sz="1400">
                <a:solidFill>
                  <a:srgbClr val="FFFFFF"/>
                </a:solidFill>
                <a:ea typeface="+mn-lt"/>
                <a:cs typeface="+mn-lt"/>
              </a:rPr>
              <a:t>Allan/Demario/</a:t>
            </a:r>
            <a:r>
              <a:rPr lang="en-US" sz="1400" err="1">
                <a:solidFill>
                  <a:srgbClr val="FFFFFF"/>
                </a:solidFill>
                <a:ea typeface="+mn-lt"/>
                <a:cs typeface="+mn-lt"/>
              </a:rPr>
              <a:t>Jermel</a:t>
            </a:r>
            <a:r>
              <a:rPr lang="en-US" sz="1400">
                <a:solidFill>
                  <a:srgbClr val="FFFFFF"/>
                </a:solidFill>
                <a:ea typeface="+mn-lt"/>
                <a:cs typeface="+mn-lt"/>
              </a:rPr>
              <a:t>/ Steffi -Watchdogs: those who can rebroadcast your project to others with their own thought/interpretation.</a:t>
            </a:r>
            <a:endParaRPr lang="en-US" sz="1400">
              <a:solidFill>
                <a:srgbClr val="FFFFFF"/>
              </a:solidFill>
              <a:cs typeface="Calibri" panose="020F0502020204030204"/>
            </a:endParaRPr>
          </a:p>
          <a:p>
            <a:r>
              <a:rPr lang="en-US" sz="1400">
                <a:solidFill>
                  <a:srgbClr val="FFFFFF"/>
                </a:solidFill>
                <a:ea typeface="+mn-lt"/>
                <a:cs typeface="+mn-lt"/>
              </a:rPr>
              <a:t>Steffi Write a single-paragraph rhetoric to support your initial project idea.</a:t>
            </a:r>
            <a:endParaRPr lang="en-US" sz="1400">
              <a:solidFill>
                <a:srgbClr val="FFFFFF"/>
              </a:solidFill>
              <a:cs typeface="Calibri" panose="020F0502020204030204"/>
            </a:endParaRPr>
          </a:p>
          <a:p>
            <a:endParaRPr lang="en-US" sz="1400">
              <a:solidFill>
                <a:srgbClr val="FFFFFF"/>
              </a:solidFill>
              <a:cs typeface="Calibri" panose="020F0502020204030204"/>
            </a:endParaRPr>
          </a:p>
        </p:txBody>
      </p:sp>
    </p:spTree>
    <p:extLst>
      <p:ext uri="{BB962C8B-B14F-4D97-AF65-F5344CB8AC3E}">
        <p14:creationId xmlns:p14="http://schemas.microsoft.com/office/powerpoint/2010/main" val="2972114607"/>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747EA-EA50-40BD-81AF-68DE8F5AF6D2}"/>
              </a:ext>
            </a:extLst>
          </p:cNvPr>
          <p:cNvSpPr>
            <a:spLocks noGrp="1"/>
          </p:cNvSpPr>
          <p:nvPr>
            <p:ph type="title"/>
          </p:nvPr>
        </p:nvSpPr>
        <p:spPr>
          <a:xfrm>
            <a:off x="804673" y="1445494"/>
            <a:ext cx="3616856" cy="4376572"/>
          </a:xfrm>
        </p:spPr>
        <p:txBody>
          <a:bodyPr anchor="ctr">
            <a:normAutofit/>
          </a:bodyPr>
          <a:lstStyle/>
          <a:p>
            <a:r>
              <a:rPr lang="en-US" sz="4800">
                <a:ea typeface="+mj-lt"/>
                <a:cs typeface="+mj-lt"/>
              </a:rPr>
              <a:t>Project</a:t>
            </a:r>
            <a:br>
              <a:rPr lang="en-US" sz="4800">
                <a:ea typeface="+mj-lt"/>
                <a:cs typeface="+mj-lt"/>
              </a:rPr>
            </a:br>
            <a:r>
              <a:rPr lang="en-US" sz="4800">
                <a:ea typeface="+mj-lt"/>
                <a:cs typeface="+mj-lt"/>
              </a:rPr>
              <a:t>Definition </a:t>
            </a:r>
            <a:endParaRPr lang="en-US" sz="4800"/>
          </a:p>
        </p:txBody>
      </p:sp>
      <p:sp>
        <p:nvSpPr>
          <p:cNvPr id="8" name="Freeform: Shape 7">
            <a:extLst>
              <a:ext uri="{FF2B5EF4-FFF2-40B4-BE49-F238E27FC236}">
                <a16:creationId xmlns:a16="http://schemas.microsoft.com/office/drawing/2014/main" id="{DFF2AC85-FAA0-4844-813F-83C04D7382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7636" y="0"/>
            <a:ext cx="7281316" cy="6858000"/>
          </a:xfrm>
          <a:custGeom>
            <a:avLst/>
            <a:gdLst>
              <a:gd name="connsiteX0" fmla="*/ 361354 w 7281316"/>
              <a:gd name="connsiteY0" fmla="*/ 0 h 6858000"/>
              <a:gd name="connsiteX1" fmla="*/ 7281316 w 7281316"/>
              <a:gd name="connsiteY1" fmla="*/ 0 h 6858000"/>
              <a:gd name="connsiteX2" fmla="*/ 7281316 w 7281316"/>
              <a:gd name="connsiteY2" fmla="*/ 6858000 h 6858000"/>
              <a:gd name="connsiteX3" fmla="*/ 696735 w 7281316"/>
              <a:gd name="connsiteY3" fmla="*/ 6858000 h 6858000"/>
              <a:gd name="connsiteX4" fmla="*/ 690849 w 7281316"/>
              <a:gd name="connsiteY4" fmla="*/ 6842426 h 6858000"/>
              <a:gd name="connsiteX5" fmla="*/ 335637 w 7281316"/>
              <a:gd name="connsiteY5" fmla="*/ 9472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81316" h="6858000">
                <a:moveTo>
                  <a:pt x="361354" y="0"/>
                </a:moveTo>
                <a:lnTo>
                  <a:pt x="7281316" y="0"/>
                </a:lnTo>
                <a:lnTo>
                  <a:pt x="7281316" y="6858000"/>
                </a:lnTo>
                <a:lnTo>
                  <a:pt x="696735" y="6858000"/>
                </a:lnTo>
                <a:lnTo>
                  <a:pt x="690849" y="6842426"/>
                </a:lnTo>
                <a:cubicBezTo>
                  <a:pt x="-65870" y="4704140"/>
                  <a:pt x="-226206" y="2374054"/>
                  <a:pt x="335637" y="94722"/>
                </a:cubicBez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9CC0F1E-BAA2-47B1-8F83-7ECB9FD9E0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89558" y="0"/>
            <a:ext cx="6999394" cy="6858000"/>
          </a:xfrm>
          <a:custGeom>
            <a:avLst/>
            <a:gdLst>
              <a:gd name="connsiteX0" fmla="*/ 6999394 w 6999394"/>
              <a:gd name="connsiteY0" fmla="*/ 0 h 6858000"/>
              <a:gd name="connsiteX1" fmla="*/ 6999394 w 6999394"/>
              <a:gd name="connsiteY1" fmla="*/ 6858000 h 6858000"/>
              <a:gd name="connsiteX2" fmla="*/ 717029 w 6999394"/>
              <a:gd name="connsiteY2" fmla="*/ 6858000 h 6858000"/>
              <a:gd name="connsiteX3" fmla="*/ 623642 w 6999394"/>
              <a:gd name="connsiteY3" fmla="*/ 6599363 h 6858000"/>
              <a:gd name="connsiteX4" fmla="*/ 319533 w 6999394"/>
              <a:gd name="connsiteY4" fmla="*/ 193787 h 6858000"/>
              <a:gd name="connsiteX5" fmla="*/ 371685 w 6999394"/>
              <a:gd name="connsiteY5" fmla="*/ 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99394" h="6858000">
                <a:moveTo>
                  <a:pt x="6999394" y="0"/>
                </a:moveTo>
                <a:lnTo>
                  <a:pt x="6999394" y="6858000"/>
                </a:lnTo>
                <a:lnTo>
                  <a:pt x="717029" y="6858000"/>
                </a:lnTo>
                <a:lnTo>
                  <a:pt x="623642" y="6599363"/>
                </a:lnTo>
                <a:cubicBezTo>
                  <a:pt x="-67685" y="4563346"/>
                  <a:pt x="-206622" y="2355719"/>
                  <a:pt x="319533" y="193787"/>
                </a:cubicBezTo>
                <a:lnTo>
                  <a:pt x="371685" y="1"/>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23C12E7-B8A5-4DF1-8EE4-916AFAED7EBD}"/>
              </a:ext>
            </a:extLst>
          </p:cNvPr>
          <p:cNvSpPr>
            <a:spLocks noGrp="1"/>
          </p:cNvSpPr>
          <p:nvPr>
            <p:ph idx="1"/>
          </p:nvPr>
        </p:nvSpPr>
        <p:spPr>
          <a:xfrm>
            <a:off x="6096000" y="1399032"/>
            <a:ext cx="5501834" cy="4471416"/>
          </a:xfrm>
        </p:spPr>
        <p:txBody>
          <a:bodyPr vert="horz" lIns="91440" tIns="45720" rIns="91440" bIns="45720" rtlCol="0" anchor="ctr">
            <a:normAutofit/>
          </a:bodyPr>
          <a:lstStyle/>
          <a:p>
            <a:endParaRPr lang="en-US" sz="2200">
              <a:solidFill>
                <a:schemeClr val="bg1"/>
              </a:solidFill>
              <a:cs typeface="Calibri" panose="020F0502020204030204"/>
            </a:endParaRPr>
          </a:p>
          <a:p>
            <a:pPr marL="0" indent="0">
              <a:buNone/>
            </a:pPr>
            <a:br>
              <a:rPr lang="en-US" sz="2200"/>
            </a:br>
            <a:endParaRPr lang="en-US" sz="2200">
              <a:solidFill>
                <a:schemeClr val="bg1"/>
              </a:solidFill>
              <a:cs typeface="Calibri" panose="020F0502020204030204"/>
            </a:endParaRPr>
          </a:p>
          <a:p>
            <a:r>
              <a:rPr lang="en-US" sz="2200">
                <a:solidFill>
                  <a:schemeClr val="bg1"/>
                </a:solidFill>
                <a:ea typeface="+mn-lt"/>
                <a:cs typeface="+mn-lt"/>
              </a:rPr>
              <a:t>We are creating an online platform with a back-end database (Everything Covid- one stop shop) that provides goods services to protect individuals from spreading the covid-19 virus as best as possible. </a:t>
            </a:r>
            <a:endParaRPr lang="en-US" sz="2200">
              <a:solidFill>
                <a:schemeClr val="bg1"/>
              </a:solidFill>
            </a:endParaRPr>
          </a:p>
          <a:p>
            <a:endParaRPr lang="en-US" sz="2200">
              <a:solidFill>
                <a:schemeClr val="bg1"/>
              </a:solidFill>
            </a:endParaRPr>
          </a:p>
          <a:p>
            <a:endParaRPr lang="en-US" sz="2200">
              <a:solidFill>
                <a:schemeClr val="bg1"/>
              </a:solidFill>
            </a:endParaRPr>
          </a:p>
          <a:p>
            <a:endParaRPr lang="en-US" sz="2200">
              <a:solidFill>
                <a:schemeClr val="bg1"/>
              </a:solidFill>
              <a:cs typeface="Calibri"/>
            </a:endParaRPr>
          </a:p>
        </p:txBody>
      </p:sp>
    </p:spTree>
    <p:extLst>
      <p:ext uri="{BB962C8B-B14F-4D97-AF65-F5344CB8AC3E}">
        <p14:creationId xmlns:p14="http://schemas.microsoft.com/office/powerpoint/2010/main" val="89192593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7C0E33A-081C-42C1-A8C5-D00C4878A065}"/>
              </a:ext>
            </a:extLst>
          </p:cNvPr>
          <p:cNvSpPr>
            <a:spLocks noGrp="1"/>
          </p:cNvSpPr>
          <p:nvPr>
            <p:ph type="title"/>
          </p:nvPr>
        </p:nvSpPr>
        <p:spPr>
          <a:xfrm>
            <a:off x="804672" y="640080"/>
            <a:ext cx="3282696" cy="5257800"/>
          </a:xfrm>
        </p:spPr>
        <p:txBody>
          <a:bodyPr>
            <a:normAutofit/>
          </a:bodyPr>
          <a:lstStyle/>
          <a:p>
            <a:r>
              <a:rPr lang="en-US">
                <a:solidFill>
                  <a:schemeClr val="bg1"/>
                </a:solidFill>
                <a:cs typeface="Calibri Light"/>
              </a:rPr>
              <a:t>Primary Audience</a:t>
            </a:r>
            <a:endParaRPr lang="en-US">
              <a:solidFill>
                <a:schemeClr val="bg1"/>
              </a:solidFill>
            </a:endParaRPr>
          </a:p>
        </p:txBody>
      </p:sp>
      <p:sp>
        <p:nvSpPr>
          <p:cNvPr id="3" name="Content Placeholder 2">
            <a:extLst>
              <a:ext uri="{FF2B5EF4-FFF2-40B4-BE49-F238E27FC236}">
                <a16:creationId xmlns:a16="http://schemas.microsoft.com/office/drawing/2014/main" id="{2A44AE00-BD9B-4AC5-A8A4-B8960089D727}"/>
              </a:ext>
            </a:extLst>
          </p:cNvPr>
          <p:cNvSpPr>
            <a:spLocks noGrp="1"/>
          </p:cNvSpPr>
          <p:nvPr>
            <p:ph idx="1"/>
          </p:nvPr>
        </p:nvSpPr>
        <p:spPr>
          <a:xfrm>
            <a:off x="5358384" y="640081"/>
            <a:ext cx="6024654" cy="5257800"/>
          </a:xfrm>
        </p:spPr>
        <p:txBody>
          <a:bodyPr vert="horz" lIns="91440" tIns="45720" rIns="91440" bIns="45720" rtlCol="0" anchor="ctr">
            <a:normAutofit/>
          </a:bodyPr>
          <a:lstStyle/>
          <a:p>
            <a:r>
              <a:rPr lang="en-US" sz="1500">
                <a:ea typeface="+mn-lt"/>
                <a:cs typeface="+mn-lt"/>
              </a:rPr>
              <a:t>The primary audience or target audience that we are aiming to reach are all those who are at risk of being subtlety or majorly affected by the Covid-19 virus. This includes:</a:t>
            </a:r>
          </a:p>
          <a:p>
            <a:r>
              <a:rPr lang="en-US" sz="1500">
                <a:ea typeface="+mn-lt"/>
                <a:cs typeface="+mn-lt"/>
              </a:rPr>
              <a:t> Men and Women between the ages of 21 through 85. This is because the effects of the Covid-19 virus is prominent in this age range. It is seen where older adults are more likely to get severely ill from COVID-19. More than 81% of COVID-19 deaths occur in people over age 65. </a:t>
            </a:r>
          </a:p>
          <a:p>
            <a:r>
              <a:rPr lang="en-US" sz="1500">
                <a:ea typeface="+mn-lt"/>
                <a:cs typeface="+mn-lt"/>
              </a:rPr>
              <a:t>The number of deaths among people over age 65 is approximately 80 times higher than the number of deaths among people aged 18-29. </a:t>
            </a:r>
            <a:endParaRPr lang="en-US" sz="1500">
              <a:cs typeface="Calibri"/>
            </a:endParaRPr>
          </a:p>
          <a:p>
            <a:r>
              <a:rPr lang="en-US" sz="1500">
                <a:ea typeface="+mn-lt"/>
                <a:cs typeface="+mn-lt"/>
              </a:rPr>
              <a:t>Our primary audience  also involves:</a:t>
            </a:r>
          </a:p>
          <a:p>
            <a:pPr lvl="1"/>
            <a:r>
              <a:rPr lang="en-US" sz="1500">
                <a:ea typeface="+mn-lt"/>
                <a:cs typeface="+mn-lt"/>
              </a:rPr>
              <a:t>those who are experiencing symptoms of the virus, </a:t>
            </a:r>
          </a:p>
          <a:p>
            <a:pPr lvl="1"/>
            <a:r>
              <a:rPr lang="en-US" sz="1500">
                <a:ea typeface="+mn-lt"/>
                <a:cs typeface="+mn-lt"/>
              </a:rPr>
              <a:t>those who are currently afflicted with the Covid-19 virus, </a:t>
            </a:r>
          </a:p>
          <a:p>
            <a:pPr lvl="1"/>
            <a:r>
              <a:rPr lang="en-US" sz="1500">
                <a:ea typeface="+mn-lt"/>
                <a:cs typeface="+mn-lt"/>
              </a:rPr>
              <a:t>and those currently in quarantine. </a:t>
            </a:r>
          </a:p>
          <a:p>
            <a:r>
              <a:rPr lang="en-US" sz="1500">
                <a:ea typeface="+mn-lt"/>
                <a:cs typeface="+mn-lt"/>
              </a:rPr>
              <a:t>We also serve those who are looking for vaccination sites, those who need to take the vaccine and those who want to learn more about the vaccine and other materials. </a:t>
            </a:r>
          </a:p>
          <a:p>
            <a:r>
              <a:rPr lang="en-US" sz="1500">
                <a:ea typeface="+mn-lt"/>
                <a:cs typeface="+mn-lt"/>
              </a:rPr>
              <a:t>Our primary audience extends to the lower, middle and upper class. </a:t>
            </a:r>
            <a:endParaRPr lang="en-US" sz="1500">
              <a:cs typeface="Calibri" panose="020F0502020204030204"/>
            </a:endParaRPr>
          </a:p>
        </p:txBody>
      </p:sp>
    </p:spTree>
    <p:extLst>
      <p:ext uri="{BB962C8B-B14F-4D97-AF65-F5344CB8AC3E}">
        <p14:creationId xmlns:p14="http://schemas.microsoft.com/office/powerpoint/2010/main" val="26836533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CC52B159-8D78-4EBF-9D8B-1C1D351AF34D}"/>
              </a:ext>
            </a:extLst>
          </p:cNvPr>
          <p:cNvPicPr>
            <a:picLocks noChangeAspect="1"/>
          </p:cNvPicPr>
          <p:nvPr/>
        </p:nvPicPr>
        <p:blipFill rotWithShape="1">
          <a:blip r:embed="rId2">
            <a:alphaModFix amt="35000"/>
          </a:blip>
          <a:srcRect t="4642" r="-2" b="10960"/>
          <a:stretch/>
        </p:blipFill>
        <p:spPr>
          <a:xfrm>
            <a:off x="20" y="1"/>
            <a:ext cx="12191980" cy="6857999"/>
          </a:xfrm>
          <a:prstGeom prst="rect">
            <a:avLst/>
          </a:prstGeom>
        </p:spPr>
      </p:pic>
      <p:sp>
        <p:nvSpPr>
          <p:cNvPr id="2" name="Title 1">
            <a:extLst>
              <a:ext uri="{FF2B5EF4-FFF2-40B4-BE49-F238E27FC236}">
                <a16:creationId xmlns:a16="http://schemas.microsoft.com/office/drawing/2014/main" id="{B1640002-EECB-4BFA-BE0E-6735047A4A60}"/>
              </a:ext>
            </a:extLst>
          </p:cNvPr>
          <p:cNvSpPr>
            <a:spLocks noGrp="1"/>
          </p:cNvSpPr>
          <p:nvPr>
            <p:ph type="title"/>
          </p:nvPr>
        </p:nvSpPr>
        <p:spPr>
          <a:xfrm>
            <a:off x="838201" y="1065862"/>
            <a:ext cx="3313164" cy="4726276"/>
          </a:xfrm>
        </p:spPr>
        <p:txBody>
          <a:bodyPr>
            <a:normAutofit/>
          </a:bodyPr>
          <a:lstStyle/>
          <a:p>
            <a:pPr algn="r"/>
            <a:r>
              <a:rPr lang="en-US" sz="4000">
                <a:solidFill>
                  <a:srgbClr val="FFFFFF"/>
                </a:solidFill>
                <a:ea typeface="+mj-lt"/>
                <a:cs typeface="+mj-lt"/>
              </a:rPr>
              <a:t>Secondary Audience</a:t>
            </a:r>
            <a:endParaRPr lang="en-US" sz="4000">
              <a:solidFill>
                <a:srgbClr val="FFFFFF"/>
              </a:solidFill>
            </a:endParaRPr>
          </a:p>
        </p:txBody>
      </p:sp>
      <p:cxnSp>
        <p:nvCxnSpPr>
          <p:cNvPr id="12" name="Straight Connector 11">
            <a:extLst>
              <a:ext uri="{FF2B5EF4-FFF2-40B4-BE49-F238E27FC236}">
                <a16:creationId xmlns:a16="http://schemas.microsoft.com/office/drawing/2014/main" id="{67182200-4859-4C8D-BCBB-55B245C28B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3372"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AABD67F5-FBAB-4BD2-86DC-A65F3C928FB6}"/>
              </a:ext>
            </a:extLst>
          </p:cNvPr>
          <p:cNvGraphicFramePr>
            <a:graphicFrameLocks noGrp="1"/>
          </p:cNvGraphicFramePr>
          <p:nvPr>
            <p:ph idx="1"/>
            <p:extLst>
              <p:ext uri="{D42A27DB-BD31-4B8C-83A1-F6EECF244321}">
                <p14:modId xmlns:p14="http://schemas.microsoft.com/office/powerpoint/2010/main" val="2791733280"/>
              </p:ext>
            </p:extLst>
          </p:nvPr>
        </p:nvGraphicFramePr>
        <p:xfrm>
          <a:off x="5155379" y="1065862"/>
          <a:ext cx="5744685" cy="47262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73439386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0383" y="0"/>
            <a:ext cx="8451607"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374517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B8AE88-4B8F-4E25-9948-090D34EFE04B}"/>
              </a:ext>
            </a:extLst>
          </p:cNvPr>
          <p:cNvSpPr>
            <a:spLocks noGrp="1"/>
          </p:cNvSpPr>
          <p:nvPr>
            <p:ph type="title"/>
          </p:nvPr>
        </p:nvSpPr>
        <p:spPr>
          <a:xfrm>
            <a:off x="1156852" y="637762"/>
            <a:ext cx="2190782" cy="5576770"/>
          </a:xfrm>
        </p:spPr>
        <p:txBody>
          <a:bodyPr anchor="t">
            <a:normAutofit/>
          </a:bodyPr>
          <a:lstStyle/>
          <a:p>
            <a:r>
              <a:rPr lang="en-US" sz="3600">
                <a:solidFill>
                  <a:schemeClr val="bg1"/>
                </a:solidFill>
                <a:cs typeface="Calibri Light"/>
              </a:rPr>
              <a:t>Gate Keepers</a:t>
            </a:r>
            <a:endParaRPr lang="en-US" sz="3600">
              <a:solidFill>
                <a:schemeClr val="bg1"/>
              </a:solidFill>
            </a:endParaRPr>
          </a:p>
        </p:txBody>
      </p:sp>
      <p:sp>
        <p:nvSpPr>
          <p:cNvPr id="12" name="Rectangle 11">
            <a:extLst>
              <a:ext uri="{FF2B5EF4-FFF2-40B4-BE49-F238E27FC236}">
                <a16:creationId xmlns:a16="http://schemas.microsoft.com/office/drawing/2014/main" id="{B8EAE243-3A9F-4A46-B0D9-04C723A8A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733" y="643465"/>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B65CD45-5BCC-4149-96DF-CDCDDACB4337}"/>
              </a:ext>
            </a:extLst>
          </p:cNvPr>
          <p:cNvSpPr>
            <a:spLocks noGrp="1"/>
          </p:cNvSpPr>
          <p:nvPr>
            <p:ph idx="1"/>
          </p:nvPr>
        </p:nvSpPr>
        <p:spPr>
          <a:xfrm>
            <a:off x="4654732" y="850052"/>
            <a:ext cx="6390623" cy="5326911"/>
          </a:xfrm>
        </p:spPr>
        <p:txBody>
          <a:bodyPr vert="horz" lIns="91440" tIns="45720" rIns="91440" bIns="45720" rtlCol="0" anchor="t">
            <a:normAutofit/>
          </a:bodyPr>
          <a:lstStyle/>
          <a:p>
            <a:r>
              <a:rPr lang="en-US" sz="2400">
                <a:ea typeface="+mn-lt"/>
                <a:cs typeface="+mn-lt"/>
              </a:rPr>
              <a:t>The gatekeepers would primarily be entities in the advertising field such as Facebook, Google, radio and cable television. They are the ones who depending on their approval can let the broader population be aware of the service that we have to offer.</a:t>
            </a:r>
            <a:endParaRPr lang="en-US" sz="2400">
              <a:cs typeface="Calibri" panose="020F0502020204030204"/>
            </a:endParaRPr>
          </a:p>
          <a:p>
            <a:endParaRPr lang="en-US" sz="2400">
              <a:cs typeface="Calibri" panose="020F0502020204030204"/>
            </a:endParaRPr>
          </a:p>
        </p:txBody>
      </p:sp>
    </p:spTree>
    <p:extLst>
      <p:ext uri="{BB962C8B-B14F-4D97-AF65-F5344CB8AC3E}">
        <p14:creationId xmlns:p14="http://schemas.microsoft.com/office/powerpoint/2010/main" val="36915263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C85C14-B72D-42B4-BC61-9CEA4787AC1E}"/>
              </a:ext>
            </a:extLst>
          </p:cNvPr>
          <p:cNvSpPr>
            <a:spLocks noGrp="1"/>
          </p:cNvSpPr>
          <p:nvPr>
            <p:ph type="title"/>
          </p:nvPr>
        </p:nvSpPr>
        <p:spPr>
          <a:xfrm>
            <a:off x="466722" y="586855"/>
            <a:ext cx="3201366" cy="3387497"/>
          </a:xfrm>
        </p:spPr>
        <p:txBody>
          <a:bodyPr anchor="b">
            <a:normAutofit/>
          </a:bodyPr>
          <a:lstStyle/>
          <a:p>
            <a:pPr algn="r"/>
            <a:r>
              <a:rPr lang="en-US" sz="4000">
                <a:solidFill>
                  <a:srgbClr val="FFFFFF"/>
                </a:solidFill>
                <a:ea typeface="+mj-lt"/>
                <a:cs typeface="+mj-lt"/>
              </a:rPr>
              <a:t>Watchdogs</a:t>
            </a:r>
            <a:endParaRPr lang="en-US" sz="4000">
              <a:solidFill>
                <a:srgbClr val="FFFFFF"/>
              </a:solidFill>
            </a:endParaRPr>
          </a:p>
        </p:txBody>
      </p:sp>
      <p:sp>
        <p:nvSpPr>
          <p:cNvPr id="3" name="Content Placeholder 2">
            <a:extLst>
              <a:ext uri="{FF2B5EF4-FFF2-40B4-BE49-F238E27FC236}">
                <a16:creationId xmlns:a16="http://schemas.microsoft.com/office/drawing/2014/main" id="{393E529E-B678-45AE-A1C2-853FB0B68794}"/>
              </a:ext>
            </a:extLst>
          </p:cNvPr>
          <p:cNvSpPr>
            <a:spLocks noGrp="1"/>
          </p:cNvSpPr>
          <p:nvPr>
            <p:ph idx="1"/>
          </p:nvPr>
        </p:nvSpPr>
        <p:spPr>
          <a:xfrm>
            <a:off x="4810259" y="649480"/>
            <a:ext cx="6555347" cy="5546047"/>
          </a:xfrm>
        </p:spPr>
        <p:txBody>
          <a:bodyPr vert="horz" lIns="91440" tIns="45720" rIns="91440" bIns="45720" rtlCol="0" anchor="ctr">
            <a:normAutofit/>
          </a:bodyPr>
          <a:lstStyle/>
          <a:p>
            <a:r>
              <a:rPr lang="en-US" sz="2000">
                <a:cs typeface="Calibri"/>
              </a:rPr>
              <a:t>Medical professionals such as the CDC and scientist who knows how important it is to protect and prevent the spread of the Covid-19 pandemic</a:t>
            </a:r>
          </a:p>
        </p:txBody>
      </p:sp>
      <p:pic>
        <p:nvPicPr>
          <p:cNvPr id="11" name="Video 10">
            <a:hlinkClick r:id="" action="ppaction://media"/>
            <a:extLst>
              <a:ext uri="{FF2B5EF4-FFF2-40B4-BE49-F238E27FC236}">
                <a16:creationId xmlns:a16="http://schemas.microsoft.com/office/drawing/2014/main" id="{05AA6E1C-925C-C942-8B46-633B7E474BA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4"/>
          <a:stretch>
            <a:fillRect/>
          </a:stretch>
        </p:blipFill>
        <p:spPr>
          <a:xfrm>
            <a:off x="8461248" y="4071811"/>
            <a:ext cx="3730752" cy="2798064"/>
          </a:xfrm>
          <a:prstGeom prst="rect">
            <a:avLst/>
          </a:prstGeom>
        </p:spPr>
      </p:pic>
    </p:spTree>
    <p:extLst>
      <p:ext uri="{BB962C8B-B14F-4D97-AF65-F5344CB8AC3E}">
        <p14:creationId xmlns:p14="http://schemas.microsoft.com/office/powerpoint/2010/main" val="2200403237"/>
      </p:ext>
    </p:extLst>
  </p:cSld>
  <p:clrMapOvr>
    <a:masterClrMapping/>
  </p:clrMapOvr>
  <mc:AlternateContent xmlns:mc="http://schemas.openxmlformats.org/markup-compatibility/2006" xmlns:p14="http://schemas.microsoft.com/office/powerpoint/2010/main">
    <mc:Choice Requires="p14">
      <p:transition spd="slow" p14:dur="2000" advTm="18457"/>
    </mc:Choice>
    <mc:Fallback xmlns="">
      <p:transition spd="slow" advTm="18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gnified view of red and white virus cells">
            <a:extLst>
              <a:ext uri="{FF2B5EF4-FFF2-40B4-BE49-F238E27FC236}">
                <a16:creationId xmlns:a16="http://schemas.microsoft.com/office/drawing/2014/main" id="{F083C9E8-7C5A-402B-9B7C-CB53CDFB851D}"/>
              </a:ext>
            </a:extLst>
          </p:cNvPr>
          <p:cNvPicPr>
            <a:picLocks noChangeAspect="1"/>
          </p:cNvPicPr>
          <p:nvPr/>
        </p:nvPicPr>
        <p:blipFill rotWithShape="1">
          <a:blip r:embed="rId2"/>
          <a:srcRect l="26575" r="17004" b="-2"/>
          <a:stretch/>
        </p:blipFill>
        <p:spPr>
          <a:xfrm>
            <a:off x="8716723" y="1465394"/>
            <a:ext cx="3351195" cy="3985837"/>
          </a:xfrm>
          <a:prstGeom prst="rect">
            <a:avLst/>
          </a:prstGeom>
          <a:ln w="6350">
            <a:solidFill>
              <a:srgbClr val="000000">
                <a:alpha val="6000"/>
              </a:srgbClr>
            </a:solidFill>
          </a:ln>
          <a:effectLst>
            <a:softEdge rad="112500"/>
          </a:effectLst>
        </p:spPr>
      </p:pic>
      <p:sp>
        <p:nvSpPr>
          <p:cNvPr id="11" name="sketchy line" hidden="1">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BF5373A-47A3-4634-8849-5EBC8AAC1FB0}"/>
              </a:ext>
            </a:extLst>
          </p:cNvPr>
          <p:cNvSpPr>
            <a:spLocks noGrp="1"/>
          </p:cNvSpPr>
          <p:nvPr>
            <p:ph idx="1"/>
          </p:nvPr>
        </p:nvSpPr>
        <p:spPr>
          <a:xfrm>
            <a:off x="59255" y="277838"/>
            <a:ext cx="8725001" cy="6922848"/>
          </a:xfrm>
        </p:spPr>
        <p:txBody>
          <a:bodyPr vert="horz" lIns="91440" tIns="45720" rIns="91440" bIns="45720" rtlCol="0" anchor="t">
            <a:noAutofit/>
          </a:bodyPr>
          <a:lstStyle/>
          <a:p>
            <a:pPr marL="0" indent="0" algn="ctr">
              <a:lnSpc>
                <a:spcPct val="150000"/>
              </a:lnSpc>
              <a:buNone/>
            </a:pPr>
            <a:r>
              <a:rPr lang="en-US" sz="1400">
                <a:ea typeface="+mn-lt"/>
                <a:cs typeface="+mn-lt"/>
              </a:rPr>
              <a:t>I know for many of us, just hearing the words covid-19, pandemic, lockdown truly makes us shiver and may even surface atrocious experiences even to this day. Dating back to January 20th, 2020, which was the day the United States confirmed their first COVID-19 case by the CDC; things took an unfavorable turn. Here we are 5.7 million deaths worldwide and 893 thousand deaths in the US later: including family and friends of many of us. With over four different variants here in the US and we seem to still be counting, we believe as a group that more serious preventative measures are needed as it is almost safe to say that this covid-19 virus is here to stay and maybe even safer for us to embrace our new lives going forward with this virus as a part of it. For this reason, we have decided as a group to create a platform that would help the fight against the spread of this COVID-19 (Everything covid: the one-stop-shop) will serve the purpose of being that one-stop to purchase just about anything related to covid-19 whether it be for preventative, before, during and even after. It is deemed necessary as not many or maybe no website at all offers the services we will offer on our platform. Not only will one be able to purchase items such as masks, sanitizers, disinfectants, covid-19 tests kits, etc.; but there will be the easy process of being able to schedule vaccination and testing appointments. Our target audiences range from men and women ages 21 through 85 which will be our primary focus because this is the age group who are at a higher risk of both contracting and spreading the virus. While our secondary audience will be those individuals who are not directly affected but come in contact but those who make Covid related materials such as doctor and scientist who makes the vaccines such as Pfizer Moderna and Johnson and Johnson, mask manufacturers, and even anti maskers. And finally, we think this will be beneficial as we are at a stage in this pandemic where trying to take preventative measures to minimize contracting the virus; or limiting the spread if we find ourselves positive is really all we can do.</a:t>
            </a:r>
            <a:endParaRPr lang="en-US" sz="1400">
              <a:cs typeface="Calibri"/>
            </a:endParaRPr>
          </a:p>
          <a:p>
            <a:pPr algn="ctr">
              <a:lnSpc>
                <a:spcPct val="150000"/>
              </a:lnSpc>
              <a:buNone/>
            </a:pPr>
            <a:endParaRPr lang="en-US" sz="1400">
              <a:cs typeface="Calibri"/>
            </a:endParaRPr>
          </a:p>
          <a:p>
            <a:pPr marL="0" indent="0" algn="ctr">
              <a:lnSpc>
                <a:spcPct val="150000"/>
              </a:lnSpc>
              <a:buNone/>
            </a:pPr>
            <a:endParaRPr lang="en-US" sz="1400">
              <a:cs typeface="Calibri"/>
            </a:endParaRPr>
          </a:p>
        </p:txBody>
      </p:sp>
    </p:spTree>
    <p:extLst>
      <p:ext uri="{BB962C8B-B14F-4D97-AF65-F5344CB8AC3E}">
        <p14:creationId xmlns:p14="http://schemas.microsoft.com/office/powerpoint/2010/main" val="26351256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2643</TotalTime>
  <Words>990</Words>
  <Application>Microsoft Macintosh PowerPoint</Application>
  <PresentationFormat>Widescreen</PresentationFormat>
  <Paragraphs>47</Paragraphs>
  <Slides>8</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Blackadder ITC</vt:lpstr>
      <vt:lpstr>Calibri</vt:lpstr>
      <vt:lpstr>Calibri Light</vt:lpstr>
      <vt:lpstr>Wingdings</vt:lpstr>
      <vt:lpstr>office theme</vt:lpstr>
      <vt:lpstr> </vt:lpstr>
      <vt:lpstr>Tasks assignments</vt:lpstr>
      <vt:lpstr>Project Definition </vt:lpstr>
      <vt:lpstr>Primary Audience</vt:lpstr>
      <vt:lpstr>Secondary Audience</vt:lpstr>
      <vt:lpstr>Gate Keepers</vt:lpstr>
      <vt:lpstr>Watchdogs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Muir, Allan</cp:lastModifiedBy>
  <cp:revision>2</cp:revision>
  <dcterms:created xsi:type="dcterms:W3CDTF">2013-07-15T20:26:40Z</dcterms:created>
  <dcterms:modified xsi:type="dcterms:W3CDTF">2022-04-28T21:41:10Z</dcterms:modified>
</cp:coreProperties>
</file>